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60" r:id="rId5"/>
    <p:sldId id="284" r:id="rId6"/>
    <p:sldId id="283" r:id="rId7"/>
    <p:sldId id="263" r:id="rId8"/>
    <p:sldId id="285" r:id="rId9"/>
    <p:sldId id="286" r:id="rId10"/>
    <p:sldId id="264" r:id="rId11"/>
    <p:sldId id="265" r:id="rId12"/>
    <p:sldId id="271" r:id="rId13"/>
    <p:sldId id="272" r:id="rId14"/>
    <p:sldId id="266" r:id="rId15"/>
    <p:sldId id="267" r:id="rId16"/>
    <p:sldId id="270" r:id="rId17"/>
    <p:sldId id="268" r:id="rId18"/>
    <p:sldId id="273" r:id="rId19"/>
    <p:sldId id="274" r:id="rId20"/>
    <p:sldId id="275" r:id="rId21"/>
    <p:sldId id="280" r:id="rId22"/>
    <p:sldId id="276" r:id="rId23"/>
    <p:sldId id="278" r:id="rId24"/>
    <p:sldId id="279" r:id="rId25"/>
  </p:sldIdLst>
  <p:sldSz cx="12192000" cy="6858000"/>
  <p:notesSz cx="9393238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7359-1F2A-403B-A1C9-9C60F863BF78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8F4-F15F-4722-A414-62324AEB5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2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7359-1F2A-403B-A1C9-9C60F863BF78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8F4-F15F-4722-A414-62324AEB5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4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7359-1F2A-403B-A1C9-9C60F863BF78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8F4-F15F-4722-A414-62324AEB5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5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7359-1F2A-403B-A1C9-9C60F863BF78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8F4-F15F-4722-A414-62324AEB5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9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7359-1F2A-403B-A1C9-9C60F863BF78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8F4-F15F-4722-A414-62324AEB5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1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7359-1F2A-403B-A1C9-9C60F863BF78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8F4-F15F-4722-A414-62324AEB5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8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7359-1F2A-403B-A1C9-9C60F863BF78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8F4-F15F-4722-A414-62324AEB5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18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7359-1F2A-403B-A1C9-9C60F863BF78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8F4-F15F-4722-A414-62324AEB5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46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7359-1F2A-403B-A1C9-9C60F863BF78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8F4-F15F-4722-A414-62324AEB5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7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7359-1F2A-403B-A1C9-9C60F863BF78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8F4-F15F-4722-A414-62324AEB5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62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7359-1F2A-403B-A1C9-9C60F863BF78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8F4-F15F-4722-A414-62324AEB5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1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7359-1F2A-403B-A1C9-9C60F863BF78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A48F4-F15F-4722-A414-62324AEB5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19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hyperlink" Target="mailto:mim@lcwo.org.uk" TargetMode="Externa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g"/><Relationship Id="rId5" Type="http://schemas.openxmlformats.org/officeDocument/2006/relationships/hyperlink" Target="http://www.kidsclimateaction.org/" TargetMode="External"/><Relationship Id="rId4" Type="http://schemas.openxmlformats.org/officeDocument/2006/relationships/hyperlink" Target="http://www.lowcarbonwestoxford.org.uk/" TargetMode="External"/><Relationship Id="rId9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061A-9CCE-404E-A8DB-DFC152663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43050"/>
            <a:ext cx="10363200" cy="2816225"/>
          </a:xfrm>
        </p:spPr>
        <p:txBody>
          <a:bodyPr>
            <a:normAutofit/>
          </a:bodyPr>
          <a:lstStyle/>
          <a:p>
            <a:r>
              <a:rPr lang="en-GB" sz="6000" dirty="0"/>
              <a:t>6 things we can all start doing about climate change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8591F-E47C-4A1B-973D-400BCFBBF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577999"/>
            <a:ext cx="8534400" cy="1752600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Mim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Saxl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Low Carbon West Oxford &amp; Kids Climate Action (</a:t>
            </a:r>
            <a:r>
              <a:rPr lang="en-GB" dirty="0" err="1">
                <a:solidFill>
                  <a:schemeClr val="tx1"/>
                </a:solidFill>
              </a:rPr>
              <a:t>KidsCAN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58F536E-8275-49F5-B7D0-36CB7D00B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6"/>
            <a:ext cx="1937288" cy="1920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971479-9228-4F15-A608-1CC4444C96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52" y="5387975"/>
            <a:ext cx="2005095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4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0C74-F25B-4010-8344-CD0EFE971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1019175"/>
            <a:ext cx="10534650" cy="4991100"/>
          </a:xfrm>
        </p:spPr>
        <p:txBody>
          <a:bodyPr>
            <a:noAutofit/>
          </a:bodyPr>
          <a:lstStyle/>
          <a:p>
            <a:r>
              <a:rPr lang="en-GB" sz="3600" dirty="0"/>
              <a:t>…the weather is weird, and scientists can show some of that is the result of the climate warming…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…and as the climate changes, we’ll see more weird weather!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0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0C74-F25B-4010-8344-CD0EFE971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1019175"/>
            <a:ext cx="10534650" cy="4991100"/>
          </a:xfrm>
        </p:spPr>
        <p:txBody>
          <a:bodyPr>
            <a:normAutofit/>
          </a:bodyPr>
          <a:lstStyle/>
          <a:p>
            <a:r>
              <a:rPr lang="en-GB" sz="6600" dirty="0"/>
              <a:t>Question: WHO can do something about climate change?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3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70C74-F25B-4010-8344-CD0EFE97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can do something about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87FF-2C8A-4720-81CC-E583F46CD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There are a lot of powerful people who can make a difference.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A lot of them are adults.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And the good news is there are </a:t>
            </a:r>
            <a:r>
              <a:rPr lang="en-GB" sz="3600" b="1" dirty="0"/>
              <a:t>lots</a:t>
            </a:r>
            <a:r>
              <a:rPr lang="en-GB" sz="3600" dirty="0"/>
              <a:t> of adults working really hard on this problem.</a:t>
            </a:r>
          </a:p>
          <a:p>
            <a:pPr marL="0" indent="0" algn="ctr">
              <a:buNone/>
            </a:pPr>
            <a:endParaRPr lang="en-GB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2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70C74-F25B-4010-8344-CD0EFE97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can do something about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87FF-2C8A-4720-81CC-E583F46CD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5400" dirty="0"/>
              <a:t>But, if you want to, there are things </a:t>
            </a:r>
          </a:p>
          <a:p>
            <a:pPr marL="0" indent="0" algn="ctr">
              <a:buNone/>
            </a:pPr>
            <a:r>
              <a:rPr lang="en-GB" sz="6000" b="1" dirty="0"/>
              <a:t>YOU</a:t>
            </a:r>
          </a:p>
          <a:p>
            <a:pPr marL="0" indent="0" algn="ctr">
              <a:buNone/>
            </a:pPr>
            <a:r>
              <a:rPr lang="en-GB" sz="5400" dirty="0"/>
              <a:t>can do to help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9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0C74-F25B-4010-8344-CD0EFE971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1019175"/>
            <a:ext cx="10534650" cy="4991100"/>
          </a:xfrm>
        </p:spPr>
        <p:txBody>
          <a:bodyPr>
            <a:normAutofit/>
          </a:bodyPr>
          <a:lstStyle/>
          <a:p>
            <a:r>
              <a:rPr lang="en-GB" sz="6600" dirty="0"/>
              <a:t>Question: WHAT can we do?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0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81067D-87C9-4001-BFFE-C3BD41998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10" y="352"/>
            <a:ext cx="7230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0C74-F25B-4010-8344-CD0EFE97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6 areas of action: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87FF-2C8A-4720-81CC-E583F46CD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300" dirty="0"/>
              <a:t>1) How we travel</a:t>
            </a:r>
            <a:br>
              <a:rPr lang="en-GB" sz="4300" dirty="0"/>
            </a:br>
            <a:r>
              <a:rPr lang="en-GB" sz="4300" dirty="0"/>
              <a:t>2) What we buy and how we treat our stuff</a:t>
            </a:r>
            <a:br>
              <a:rPr lang="en-GB" sz="4300" dirty="0"/>
            </a:br>
            <a:r>
              <a:rPr lang="en-GB" sz="4300" dirty="0"/>
              <a:t>3) How we keep warm at home</a:t>
            </a:r>
            <a:br>
              <a:rPr lang="en-GB" sz="4300" dirty="0"/>
            </a:br>
            <a:r>
              <a:rPr lang="en-GB" sz="4300" dirty="0"/>
              <a:t>4) How we treat the natural world around us</a:t>
            </a:r>
            <a:br>
              <a:rPr lang="en-GB" sz="4300" dirty="0"/>
            </a:br>
            <a:r>
              <a:rPr lang="en-GB" sz="4300" dirty="0"/>
              <a:t>5) What we eat</a:t>
            </a:r>
            <a:br>
              <a:rPr lang="en-GB" sz="4300" dirty="0"/>
            </a:br>
            <a:r>
              <a:rPr lang="en-GB" sz="4300" dirty="0"/>
              <a:t>6) How we talk to others about climate change</a:t>
            </a:r>
            <a:endParaRPr lang="en-GB" sz="2600" b="1" dirty="0"/>
          </a:p>
          <a:p>
            <a:pPr marL="0" indent="0">
              <a:buNone/>
            </a:pPr>
            <a:endParaRPr lang="en-GB" sz="3600" b="1" dirty="0"/>
          </a:p>
          <a:p>
            <a:pPr marL="0" indent="0" algn="ctr">
              <a:buNone/>
            </a:pPr>
            <a:endParaRPr lang="en-GB" sz="4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67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E76B3E-98F2-492F-9355-9C460FEF7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25" y="0"/>
            <a:ext cx="4848301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369DD6-EAA3-49D7-AC0D-1C77C49D9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62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2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BB8214-7999-4E6D-BE8F-91A9D34251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 b="71805"/>
          <a:stretch/>
        </p:blipFill>
        <p:spPr>
          <a:xfrm>
            <a:off x="680346" y="1428749"/>
            <a:ext cx="10831307" cy="40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46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A0FC5F-C75E-481E-AC31-A99E80063A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0" b="14448"/>
          <a:stretch/>
        </p:blipFill>
        <p:spPr>
          <a:xfrm>
            <a:off x="2114550" y="143769"/>
            <a:ext cx="7962899" cy="65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DAB1-0791-4E4A-AFA6-2600BF40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6CA3A-1532-4D04-864E-E9A72741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err="1"/>
              <a:t>Mim</a:t>
            </a:r>
            <a:r>
              <a:rPr lang="en-GB" sz="4000" dirty="0"/>
              <a:t> </a:t>
            </a:r>
            <a:r>
              <a:rPr lang="en-GB" sz="4000" dirty="0" err="1"/>
              <a:t>Saxl</a:t>
            </a:r>
            <a:r>
              <a:rPr lang="en-GB" sz="4000" dirty="0"/>
              <a:t>, Low Carbon West Oxford</a:t>
            </a:r>
          </a:p>
          <a:p>
            <a:endParaRPr lang="en-GB" sz="4000" dirty="0"/>
          </a:p>
          <a:p>
            <a:r>
              <a:rPr lang="en-GB" sz="4000" dirty="0"/>
              <a:t>Session L.O.: Find out about 6 things we can all start trying to do today to look after our planet and prevent climate change</a:t>
            </a:r>
          </a:p>
          <a:p>
            <a:endParaRPr lang="en-GB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3B1E01B-9F76-45E0-9A23-6007E8F83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081E6D-9AFD-4437-8B83-0A71F2BD59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2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70D9A4-E2A4-4CAA-8B42-5EF2403C1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t="3219" r="1081" b="11782"/>
          <a:stretch/>
        </p:blipFill>
        <p:spPr>
          <a:xfrm>
            <a:off x="7705725" y="1284311"/>
            <a:ext cx="4249782" cy="5441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70C74-F25B-4010-8344-CD0EFE97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With someone next to you…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87FF-2C8A-4720-81CC-E583F46CD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4300" dirty="0"/>
              <a:t>Have a look at the 6 things</a:t>
            </a:r>
            <a:br>
              <a:rPr lang="en-GB" sz="4300" dirty="0"/>
            </a:br>
            <a:endParaRPr lang="en-GB" sz="4300" dirty="0"/>
          </a:p>
          <a:p>
            <a:r>
              <a:rPr lang="en-GB" sz="4300" dirty="0"/>
              <a:t>Look at the Climate Challenge</a:t>
            </a:r>
            <a:br>
              <a:rPr lang="en-GB" sz="4300" dirty="0"/>
            </a:br>
            <a:endParaRPr lang="en-GB" sz="4300" dirty="0"/>
          </a:p>
          <a:p>
            <a:r>
              <a:rPr lang="en-GB" sz="4300" dirty="0"/>
              <a:t>Chat about your own ideas &amp;what you think </a:t>
            </a:r>
            <a:br>
              <a:rPr lang="en-GB" sz="4300" dirty="0"/>
            </a:br>
            <a:r>
              <a:rPr lang="en-GB" sz="4300" dirty="0"/>
              <a:t>you might try this week…</a:t>
            </a:r>
            <a:br>
              <a:rPr lang="en-GB" sz="4300" dirty="0"/>
            </a:br>
            <a:endParaRPr lang="en-GB" sz="4300" dirty="0"/>
          </a:p>
          <a:p>
            <a:r>
              <a:rPr lang="en-GB" sz="4300" dirty="0"/>
              <a:t>When you’re ready, tick some boxes in the </a:t>
            </a:r>
            <a:br>
              <a:rPr lang="en-GB" sz="4300" dirty="0"/>
            </a:br>
            <a:r>
              <a:rPr lang="en-GB" sz="4300" dirty="0"/>
              <a:t>first column</a:t>
            </a:r>
            <a:br>
              <a:rPr lang="en-GB" sz="4300" dirty="0"/>
            </a:br>
            <a:endParaRPr lang="en-GB" sz="4300" dirty="0"/>
          </a:p>
          <a:p>
            <a:r>
              <a:rPr lang="en-GB" sz="4300" dirty="0"/>
              <a:t>Come back to the next column next week</a:t>
            </a:r>
            <a:endParaRPr lang="en-GB" sz="3600" dirty="0"/>
          </a:p>
          <a:p>
            <a:pPr marL="0" indent="0" algn="ctr">
              <a:buNone/>
            </a:pPr>
            <a:endParaRPr lang="en-GB" sz="4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6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8FB6ECB-AC90-4A00-B485-45DDE6BE4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74" y="1417638"/>
            <a:ext cx="4661826" cy="50688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70C74-F25B-4010-8344-CD0EFE97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87FF-2C8A-4720-81CC-E583F46CD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Only tick column 1 today – column 2 is another</a:t>
            </a:r>
            <a:br>
              <a:rPr lang="en-GB" sz="2800" dirty="0"/>
            </a:br>
            <a:r>
              <a:rPr lang="en-GB" sz="2800" dirty="0"/>
              <a:t>time soon (e.g. next week)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You don’t need to do them all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These are just ideas – you might</a:t>
            </a:r>
            <a:br>
              <a:rPr lang="en-GB" sz="2800" dirty="0"/>
            </a:br>
            <a:r>
              <a:rPr lang="en-GB" sz="2800" dirty="0"/>
              <a:t>have your own you prefer to try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This is NOT a test! Don’t worry</a:t>
            </a:r>
            <a:br>
              <a:rPr lang="en-GB" sz="2800" dirty="0"/>
            </a:br>
            <a:r>
              <a:rPr lang="en-GB" sz="2800" dirty="0"/>
              <a:t>if you don’t manage to do what you tick…</a:t>
            </a:r>
          </a:p>
          <a:p>
            <a:endParaRPr lang="en-GB" sz="2800" dirty="0"/>
          </a:p>
          <a:p>
            <a:endParaRPr lang="en-GB" sz="4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0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0C74-F25B-4010-8344-CD0EFE97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87FF-2C8A-4720-81CC-E583F46CD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dirty="0"/>
              <a:t>DRAW A PICTURE</a:t>
            </a:r>
          </a:p>
          <a:p>
            <a:pPr lvl="2"/>
            <a:r>
              <a:rPr lang="en-GB" sz="2800" dirty="0"/>
              <a:t>Something you love in the natural world</a:t>
            </a:r>
          </a:p>
          <a:p>
            <a:pPr lvl="2"/>
            <a:r>
              <a:rPr lang="en-GB" sz="2800" dirty="0"/>
              <a:t>You doing one of the six things this week e.g. riding your bike instead of driving to an after-school activity; eating a yummy meat-free sandwich</a:t>
            </a:r>
          </a:p>
          <a:p>
            <a:pPr marL="0" indent="0">
              <a:buNone/>
            </a:pPr>
            <a:r>
              <a:rPr lang="en-GB" sz="4300" b="1" dirty="0"/>
              <a:t>OR</a:t>
            </a:r>
          </a:p>
          <a:p>
            <a:r>
              <a:rPr lang="en-GB" sz="3600" dirty="0"/>
              <a:t>WRITE A LETTER</a:t>
            </a:r>
          </a:p>
          <a:p>
            <a:pPr lvl="2"/>
            <a:r>
              <a:rPr lang="en-GB" sz="2800" dirty="0"/>
              <a:t>To someone in our list of powerful people / to a friend of family member</a:t>
            </a:r>
          </a:p>
          <a:p>
            <a:pPr lvl="2"/>
            <a:r>
              <a:rPr lang="en-GB" sz="2800" dirty="0"/>
              <a:t>You could tell them what you feel about climate change, and what action you’d like them to take</a:t>
            </a:r>
          </a:p>
          <a:p>
            <a:pPr marL="914400" lvl="2" indent="0">
              <a:buNone/>
            </a:pPr>
            <a:endParaRPr lang="en-GB" sz="3500" dirty="0"/>
          </a:p>
          <a:p>
            <a:pPr marL="0" indent="0">
              <a:buNone/>
            </a:pPr>
            <a:endParaRPr lang="en-GB" sz="3600" b="1" dirty="0"/>
          </a:p>
          <a:p>
            <a:pPr marL="0" indent="0" algn="ctr">
              <a:buNone/>
            </a:pPr>
            <a:endParaRPr lang="en-GB" sz="4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97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0C74-F25B-4010-8344-CD0EFE97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sharing gallery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87FF-2C8A-4720-81CC-E583F46CD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Tidy up, le</a:t>
            </a:r>
            <a:r>
              <a:rPr lang="en-GB" sz="3500" dirty="0"/>
              <a:t>ave your work on your desk if you are happy for others to look at it</a:t>
            </a:r>
          </a:p>
          <a:p>
            <a:pPr marL="0" indent="0">
              <a:buNone/>
            </a:pPr>
            <a:endParaRPr lang="en-GB" sz="3500" dirty="0"/>
          </a:p>
          <a:p>
            <a:pPr marL="0" indent="0">
              <a:buNone/>
            </a:pPr>
            <a:r>
              <a:rPr lang="en-GB" sz="3500" dirty="0"/>
              <a:t>Walk round to look at what others have made and share your thoughts</a:t>
            </a:r>
          </a:p>
          <a:p>
            <a:pPr marL="0" indent="0">
              <a:buNone/>
            </a:pPr>
            <a:endParaRPr lang="en-GB" sz="3500" dirty="0"/>
          </a:p>
          <a:p>
            <a:pPr marL="0" indent="0">
              <a:buNone/>
            </a:pPr>
            <a:endParaRPr lang="en-GB" sz="3600" b="1" dirty="0"/>
          </a:p>
          <a:p>
            <a:pPr marL="0" indent="0" algn="ctr">
              <a:buNone/>
            </a:pPr>
            <a:endParaRPr lang="en-GB" sz="4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80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0C74-F25B-4010-8344-CD0EFE97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87FF-2C8A-4720-81CC-E583F46C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6351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err="1"/>
              <a:t>Mim</a:t>
            </a:r>
            <a:r>
              <a:rPr lang="en-GB" dirty="0"/>
              <a:t> </a:t>
            </a:r>
            <a:r>
              <a:rPr lang="en-GB" dirty="0" err="1"/>
              <a:t>Saxl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Low Carbon West Oxford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mim@lcwo.org.uk</a:t>
            </a:r>
            <a:r>
              <a:rPr lang="en-GB" dirty="0"/>
              <a:t>, </a:t>
            </a:r>
            <a:r>
              <a:rPr lang="en-GB" dirty="0">
                <a:hlinkClick r:id="rId4"/>
              </a:rPr>
              <a:t>www.lowcarbonwestoxford.org.uk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Kids Climate Action Network (</a:t>
            </a:r>
            <a:r>
              <a:rPr lang="en-GB" dirty="0" err="1"/>
              <a:t>KidsCAN</a:t>
            </a:r>
            <a:r>
              <a:rPr lang="en-GB" dirty="0"/>
              <a:t>)</a:t>
            </a:r>
          </a:p>
          <a:p>
            <a:pPr marL="0" indent="0" algn="ctr">
              <a:buNone/>
            </a:pPr>
            <a:r>
              <a:rPr lang="en-GB" dirty="0">
                <a:hlinkClick r:id="rId5"/>
              </a:rPr>
              <a:t>www.kidsclimateaction.org</a:t>
            </a:r>
            <a:r>
              <a:rPr lang="en-GB" dirty="0"/>
              <a:t>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AEA403-2683-4E1B-A523-4EB00B7BF9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512090"/>
              </p:ext>
            </p:extLst>
          </p:nvPr>
        </p:nvGraphicFramePr>
        <p:xfrm>
          <a:off x="3534761" y="4929983"/>
          <a:ext cx="5122477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8" imgW="8241120" imgH="2806200" progId="">
                  <p:embed/>
                </p:oleObj>
              </mc:Choice>
              <mc:Fallback>
                <p:oleObj r:id="rId8" imgW="8241120" imgH="2806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34761" y="4929983"/>
                        <a:ext cx="5122477" cy="174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777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0EFB-43AB-49D2-9D8D-D7594DCD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53A25-CB97-4DD2-B470-AE6A84280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Climate vs weather – what’s the difference?</a:t>
            </a:r>
          </a:p>
          <a:p>
            <a:r>
              <a:rPr lang="en-GB" dirty="0"/>
              <a:t>WHO can do something about climate change?</a:t>
            </a:r>
          </a:p>
          <a:p>
            <a:r>
              <a:rPr lang="en-GB" dirty="0"/>
              <a:t>WHAT we can do – 6 things</a:t>
            </a:r>
          </a:p>
          <a:p>
            <a:r>
              <a:rPr lang="en-GB" dirty="0"/>
              <a:t>Introducing the </a:t>
            </a:r>
            <a:r>
              <a:rPr lang="en-GB" dirty="0" err="1"/>
              <a:t>KidsCAN</a:t>
            </a:r>
            <a:r>
              <a:rPr lang="en-GB" dirty="0"/>
              <a:t> Climate Challenge</a:t>
            </a:r>
          </a:p>
          <a:p>
            <a:r>
              <a:rPr lang="en-GB" dirty="0"/>
              <a:t>Activity</a:t>
            </a:r>
          </a:p>
          <a:p>
            <a:r>
              <a:rPr lang="en-GB" dirty="0"/>
              <a:t>Sharing gallery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AD14700-D75A-4D3B-9DC0-2A78246B9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46744-553C-4B0D-86FB-C49DEBB77F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8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0C74-F25B-4010-8344-CD0EFE97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Question: 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87FF-2C8A-4720-81CC-E583F46CD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b="1" dirty="0"/>
          </a:p>
          <a:p>
            <a:pPr marL="0" indent="0" algn="ctr">
              <a:buNone/>
            </a:pPr>
            <a:endParaRPr lang="en-GB" sz="4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61D6C1-65D2-4AEB-B1E9-8B032906C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257211"/>
              </p:ext>
            </p:extLst>
          </p:nvPr>
        </p:nvGraphicFramePr>
        <p:xfrm>
          <a:off x="828674" y="1559731"/>
          <a:ext cx="10753726" cy="4650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863">
                  <a:extLst>
                    <a:ext uri="{9D8B030D-6E8A-4147-A177-3AD203B41FA5}">
                      <a16:colId xmlns:a16="http://schemas.microsoft.com/office/drawing/2014/main" val="1403705969"/>
                    </a:ext>
                  </a:extLst>
                </a:gridCol>
                <a:gridCol w="5376863">
                  <a:extLst>
                    <a:ext uri="{9D8B030D-6E8A-4147-A177-3AD203B41FA5}">
                      <a16:colId xmlns:a16="http://schemas.microsoft.com/office/drawing/2014/main" val="3077272595"/>
                    </a:ext>
                  </a:extLst>
                </a:gridCol>
              </a:tblGrid>
              <a:tr h="1162643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</a:rPr>
                        <a:t>Climate</a:t>
                      </a:r>
                      <a:endParaRPr lang="en-GB" sz="5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</a:rPr>
                        <a:t>Weather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095447"/>
                  </a:ext>
                </a:extLst>
              </a:tr>
              <a:tr h="11626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08486"/>
                  </a:ext>
                </a:extLst>
              </a:tr>
              <a:tr h="116264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998283"/>
                  </a:ext>
                </a:extLst>
              </a:tr>
              <a:tr h="116264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718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54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0C74-F25B-4010-8344-CD0EFE97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Question: 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87FF-2C8A-4720-81CC-E583F46CD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b="1" dirty="0"/>
          </a:p>
          <a:p>
            <a:pPr marL="0" indent="0" algn="ctr">
              <a:buNone/>
            </a:pPr>
            <a:endParaRPr lang="en-GB" sz="4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792BC77-4485-4FBF-9C3B-6CE9D91D1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49004"/>
              </p:ext>
            </p:extLst>
          </p:nvPr>
        </p:nvGraphicFramePr>
        <p:xfrm>
          <a:off x="2508250" y="1446213"/>
          <a:ext cx="3587750" cy="505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5" imgW="21295080" imgH="29904480" progId="">
                  <p:embed/>
                </p:oleObj>
              </mc:Choice>
              <mc:Fallback>
                <p:oleObj r:id="rId5" imgW="21295080" imgH="29904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8250" y="1446213"/>
                        <a:ext cx="3587750" cy="505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F99B3C9-B301-4E8A-B6E6-FC1B15B33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147847"/>
              </p:ext>
            </p:extLst>
          </p:nvPr>
        </p:nvGraphicFramePr>
        <p:xfrm>
          <a:off x="6095999" y="1446213"/>
          <a:ext cx="3514726" cy="489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7" imgW="20952360" imgH="29041200" progId="">
                  <p:embed/>
                </p:oleObj>
              </mc:Choice>
              <mc:Fallback>
                <p:oleObj r:id="rId7" imgW="20952360" imgH="290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5999" y="1446213"/>
                        <a:ext cx="3514726" cy="4894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40A93C9-787C-4807-8D12-C5A8685E5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49563"/>
              </p:ext>
            </p:extLst>
          </p:nvPr>
        </p:nvGraphicFramePr>
        <p:xfrm>
          <a:off x="2606676" y="6162645"/>
          <a:ext cx="6978650" cy="59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9" imgW="41904720" imgH="3529800" progId="">
                  <p:embed/>
                </p:oleObj>
              </mc:Choice>
              <mc:Fallback>
                <p:oleObj r:id="rId9" imgW="41904720" imgH="3529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06676" y="6162645"/>
                        <a:ext cx="6978650" cy="59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09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0C74-F25B-4010-8344-CD0EFE97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Question: 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87FF-2C8A-4720-81CC-E583F46CD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b="1" dirty="0"/>
          </a:p>
          <a:p>
            <a:pPr marL="0" indent="0" algn="ctr">
              <a:buNone/>
            </a:pPr>
            <a:endParaRPr lang="en-GB" sz="4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61D6C1-65D2-4AEB-B1E9-8B032906C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032054"/>
              </p:ext>
            </p:extLst>
          </p:nvPr>
        </p:nvGraphicFramePr>
        <p:xfrm>
          <a:off x="828674" y="1559731"/>
          <a:ext cx="10753726" cy="4650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863">
                  <a:extLst>
                    <a:ext uri="{9D8B030D-6E8A-4147-A177-3AD203B41FA5}">
                      <a16:colId xmlns:a16="http://schemas.microsoft.com/office/drawing/2014/main" val="1403705969"/>
                    </a:ext>
                  </a:extLst>
                </a:gridCol>
                <a:gridCol w="5376863">
                  <a:extLst>
                    <a:ext uri="{9D8B030D-6E8A-4147-A177-3AD203B41FA5}">
                      <a16:colId xmlns:a16="http://schemas.microsoft.com/office/drawing/2014/main" val="3077272595"/>
                    </a:ext>
                  </a:extLst>
                </a:gridCol>
              </a:tblGrid>
              <a:tr h="1162643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chemeClr val="tx1"/>
                          </a:solidFill>
                        </a:rPr>
                        <a:t>Climate</a:t>
                      </a:r>
                      <a:endParaRPr lang="en-GB" sz="5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</a:rPr>
                        <a:t>Weather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095447"/>
                  </a:ext>
                </a:extLst>
              </a:tr>
              <a:tr h="11626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Is the average weather over a longer time e.g. 30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Is the state of the atmosphere around us at a particular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08486"/>
                  </a:ext>
                </a:extLst>
              </a:tr>
              <a:tr h="11626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Takes a long time to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Can change in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998283"/>
                  </a:ext>
                </a:extLst>
              </a:tr>
              <a:tr h="11626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Tells you what you need in your closet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Tells you what to wear each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718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22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0C74-F25B-4010-8344-CD0EFE971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1019175"/>
            <a:ext cx="10534650" cy="4991100"/>
          </a:xfrm>
        </p:spPr>
        <p:txBody>
          <a:bodyPr>
            <a:normAutofit/>
          </a:bodyPr>
          <a:lstStyle/>
          <a:p>
            <a:r>
              <a:rPr lang="en-GB" sz="6600" dirty="0"/>
              <a:t>Has anyone noticed any </a:t>
            </a:r>
            <a:br>
              <a:rPr lang="en-GB" sz="6600" dirty="0"/>
            </a:br>
            <a:r>
              <a:rPr lang="en-GB" sz="6600" dirty="0"/>
              <a:t>funny weather?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7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C64D0A3-19CA-46E9-B1C2-7D17069B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4886"/>
            <a:ext cx="10363200" cy="1470025"/>
          </a:xfrm>
        </p:spPr>
        <p:txBody>
          <a:bodyPr/>
          <a:lstStyle/>
          <a:p>
            <a:r>
              <a:rPr lang="en-GB" dirty="0"/>
              <a:t>February 2019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0843BD7-54BE-41A0-9BC2-9642C3C41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184971"/>
              </p:ext>
            </p:extLst>
          </p:nvPr>
        </p:nvGraphicFramePr>
        <p:xfrm>
          <a:off x="889794" y="1398588"/>
          <a:ext cx="10412412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5" imgW="10412640" imgH="1409400" progId="">
                  <p:embed/>
                </p:oleObj>
              </mc:Choice>
              <mc:Fallback>
                <p:oleObj r:id="rId5" imgW="10412640" imgH="1409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9794" y="1398588"/>
                        <a:ext cx="10412412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9323CD6-095C-4C14-8A83-CD2F68BF4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249673"/>
              </p:ext>
            </p:extLst>
          </p:nvPr>
        </p:nvGraphicFramePr>
        <p:xfrm>
          <a:off x="4175517" y="3342495"/>
          <a:ext cx="3840965" cy="314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7" imgW="4419000" imgH="3618720" progId="">
                  <p:embed/>
                </p:oleObj>
              </mc:Choice>
              <mc:Fallback>
                <p:oleObj r:id="rId7" imgW="4419000" imgH="3618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5517" y="3342495"/>
                        <a:ext cx="3840965" cy="3145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85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C64D0A3-19CA-46E9-B1C2-7D17069B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4886"/>
            <a:ext cx="10363200" cy="1470025"/>
          </a:xfrm>
        </p:spPr>
        <p:txBody>
          <a:bodyPr/>
          <a:lstStyle/>
          <a:p>
            <a:r>
              <a:rPr lang="en-GB" dirty="0"/>
              <a:t>June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6132C-F9C8-45BA-87B4-F2208B305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64911"/>
            <a:ext cx="5381625" cy="4697616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676041-CB03-4BD5-92B2-7ED1C54BD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67027"/>
            <a:ext cx="870403" cy="862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B623-EC95-4B02-9091-36047E3F1A5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98" y="132545"/>
            <a:ext cx="998215" cy="731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B4DE78-5001-42A6-B6B7-67DF4D323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025" y="2723977"/>
            <a:ext cx="5342053" cy="3638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C8D0FD-48CC-42EA-AE42-1C0F9D5E1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462" y="1727252"/>
            <a:ext cx="4910138" cy="8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89398"/>
      </p:ext>
    </p:extLst>
  </p:cSld>
  <p:clrMapOvr>
    <a:masterClrMapping/>
  </p:clrMapOvr>
</p:sld>
</file>

<file path=ppt/theme/theme1.xml><?xml version="1.0" encoding="utf-8"?>
<a:theme xmlns:a="http://schemas.openxmlformats.org/drawingml/2006/main" name="90753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BADD"/>
      </a:accent1>
      <a:accent2>
        <a:srgbClr val="F7E98E"/>
      </a:accent2>
      <a:accent3>
        <a:srgbClr val="FDBCB4"/>
      </a:accent3>
      <a:accent4>
        <a:srgbClr val="E3F988"/>
      </a:accent4>
      <a:accent5>
        <a:srgbClr val="C9A0DC"/>
      </a:accent5>
      <a:accent6>
        <a:srgbClr val="A6E7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90753613</Template>
  <TotalTime>2690</TotalTime>
  <Words>465</Words>
  <Application>Microsoft Office PowerPoint</Application>
  <PresentationFormat>Widescreen</PresentationFormat>
  <Paragraphs>82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90753613</vt:lpstr>
      <vt:lpstr>6 things we can all start doing about climate change today</vt:lpstr>
      <vt:lpstr>Introduction</vt:lpstr>
      <vt:lpstr>Session outline</vt:lpstr>
      <vt:lpstr>Question: What’s the difference?</vt:lpstr>
      <vt:lpstr>Question: What’s the difference?</vt:lpstr>
      <vt:lpstr>Question: What’s the difference?</vt:lpstr>
      <vt:lpstr>Has anyone noticed any  funny weather?</vt:lpstr>
      <vt:lpstr>February 2019</vt:lpstr>
      <vt:lpstr>June 2019</vt:lpstr>
      <vt:lpstr>…the weather is weird, and scientists can show some of that is the result of the climate warming…  …and as the climate changes, we’ll see more weird weather!</vt:lpstr>
      <vt:lpstr>Question: WHO can do something about climate change?</vt:lpstr>
      <vt:lpstr>WHO can do something about climate change?</vt:lpstr>
      <vt:lpstr>WHO can do something about climate change?</vt:lpstr>
      <vt:lpstr>Question: WHAT can we do?</vt:lpstr>
      <vt:lpstr>PowerPoint Presentation</vt:lpstr>
      <vt:lpstr>Our 6 areas of action:</vt:lpstr>
      <vt:lpstr>PowerPoint Presentation</vt:lpstr>
      <vt:lpstr>PowerPoint Presentation</vt:lpstr>
      <vt:lpstr>PowerPoint Presentation</vt:lpstr>
      <vt:lpstr>With someone next to you…</vt:lpstr>
      <vt:lpstr>REMEMBER…</vt:lpstr>
      <vt:lpstr>Activity</vt:lpstr>
      <vt:lpstr>Closing sharing gallery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 Carbon</dc:creator>
  <cp:lastModifiedBy>Low Carbon</cp:lastModifiedBy>
  <cp:revision>22</cp:revision>
  <cp:lastPrinted>2019-07-01T14:48:20Z</cp:lastPrinted>
  <dcterms:created xsi:type="dcterms:W3CDTF">2019-07-01T11:54:53Z</dcterms:created>
  <dcterms:modified xsi:type="dcterms:W3CDTF">2019-07-16T15:27:21Z</dcterms:modified>
</cp:coreProperties>
</file>